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  <p:sldId id="272" r:id="rId9"/>
    <p:sldId id="271" r:id="rId10"/>
    <p:sldId id="273" r:id="rId11"/>
    <p:sldId id="270" r:id="rId12"/>
    <p:sldId id="269" r:id="rId13"/>
    <p:sldId id="261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B9EA"/>
    <a:srgbClr val="33C4D3"/>
    <a:srgbClr val="CCFFCC"/>
    <a:srgbClr val="1F7EE7"/>
    <a:srgbClr val="F60006"/>
    <a:srgbClr val="FF4347"/>
    <a:srgbClr val="FF7C80"/>
    <a:srgbClr val="E62A2A"/>
    <a:srgbClr val="0087B9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1398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3539AFE-1062-4E54-90D2-570CE66CDE5B}" type="datetimeFigureOut">
              <a:rPr lang="be-BY"/>
              <a:pPr>
                <a:defRPr/>
              </a:pPr>
              <a:t>02.11.2021</a:t>
            </a:fld>
            <a:endParaRPr lang="be-BY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e-BY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be-BY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B43B190-AF70-404C-8583-D4B566151AF6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765E-7329-465B-919A-53FD3DA5BDEF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765E-7329-465B-919A-53FD3DA5BDEF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765E-7329-465B-919A-53FD3DA5BDEF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765E-7329-465B-919A-53FD3DA5BDEF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765E-7329-465B-919A-53FD3DA5BDEF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765E-7329-465B-919A-53FD3DA5BDEF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765E-7329-465B-919A-53FD3DA5BDEF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765E-7329-465B-919A-53FD3DA5BDEF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765E-7329-465B-919A-53FD3DA5BDEF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765E-7329-465B-919A-53FD3DA5BDEF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765E-7329-465B-919A-53FD3DA5BDEF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D765E-7329-465B-919A-53FD3DA5BDEF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6BEFB-0702-4446-BB2D-1ACF26B987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 Box 29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8" name="Picture 28" descr="2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bg1"/>
                </a:solidFill>
              </a:rPr>
              <a:t>Page </a:t>
            </a:r>
            <a:fld id="{FCD772A6-A125-44FD-92AF-DEC781F98B91}" type="slidenum">
              <a:rPr lang="fr-FR" b="1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93721868_52-p-foni-dlya-detskikh-prezentatsii-v-shkolu-5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45760" y="1857364"/>
            <a:ext cx="918976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F7EE7"/>
                </a:solidFill>
                <a:latin typeface="Times New Roman" pitchFamily="18" charset="0"/>
                <a:cs typeface="Times New Roman" pitchFamily="18" charset="0"/>
              </a:rPr>
              <a:t>Система работы учреждения образования </a:t>
            </a:r>
            <a:endParaRPr lang="en-US" sz="2800" b="1" dirty="0" smtClean="0">
              <a:solidFill>
                <a:srgbClr val="1F7EE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1F7EE7"/>
                </a:solidFill>
                <a:latin typeface="Times New Roman" pitchFamily="18" charset="0"/>
                <a:cs typeface="Times New Roman" pitchFamily="18" charset="0"/>
              </a:rPr>
              <a:t>по методическому сопровождению педагогов</a:t>
            </a:r>
            <a:endParaRPr lang="en-US" sz="2800" b="1" dirty="0" smtClean="0">
              <a:solidFill>
                <a:srgbClr val="1F7EE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1F7EE7"/>
                </a:solidFill>
                <a:latin typeface="Times New Roman" pitchFamily="18" charset="0"/>
                <a:cs typeface="Times New Roman" pitchFamily="18" charset="0"/>
              </a:rPr>
              <a:t> при подготовке высокомотивированных учащихся </a:t>
            </a:r>
            <a:endParaRPr lang="en-US" sz="2800" b="1" dirty="0" smtClean="0">
              <a:solidFill>
                <a:srgbClr val="1F7EE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1F7EE7"/>
                </a:solidFill>
                <a:latin typeface="Times New Roman" pitchFamily="18" charset="0"/>
                <a:cs typeface="Times New Roman" pitchFamily="18" charset="0"/>
              </a:rPr>
              <a:t>к республиканской олимпиаде по учебным предметам, </a:t>
            </a:r>
            <a:endParaRPr lang="en-US" sz="2800" b="1" dirty="0" smtClean="0">
              <a:solidFill>
                <a:srgbClr val="1F7EE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1F7EE7"/>
                </a:solidFill>
                <a:latin typeface="Times New Roman" pitchFamily="18" charset="0"/>
                <a:cs typeface="Times New Roman" pitchFamily="18" charset="0"/>
              </a:rPr>
              <a:t>конкурсам исследовательского характера</a:t>
            </a:r>
            <a:endParaRPr lang="ru-RU" sz="2800" dirty="0">
              <a:solidFill>
                <a:srgbClr val="1F7EE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85918" y="142852"/>
            <a:ext cx="600077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ОРГАНИЗАЦИОННО-МЕТОДИЧЕСКОЕ СОПРОВОЖДЕНИЕ ПЕДАГОГОВ В РАБОТЕ С ОДАРЕННЫМИ ДЕТЬМИ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928670"/>
          <a:ext cx="8786874" cy="584209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500330"/>
                <a:gridCol w="6286544"/>
              </a:tblGrid>
              <a:tr h="678662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kern="1200" dirty="0" smtClean="0">
                          <a:solidFill>
                            <a:srgbClr val="0070C0"/>
                          </a:solidFill>
                        </a:rPr>
                        <a:t>инструктивно-методическое совещание </a:t>
                      </a:r>
                      <a:endParaRPr lang="ru-RU" sz="1600" b="1" u="non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kern="1200" dirty="0" smtClean="0"/>
                        <a:t>«Особенностям организации  работы с высокомотивированными учащимися и организации научно-исследовательской работы   учащихся в текущем учебном году»</a:t>
                      </a:r>
                      <a:endParaRPr lang="ru-RU" sz="15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8662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kern="1200" dirty="0" smtClean="0">
                          <a:solidFill>
                            <a:srgbClr val="0070C0"/>
                          </a:solidFill>
                        </a:rPr>
                        <a:t>психолого-педагогический  семинар-практикум </a:t>
                      </a:r>
                      <a:endParaRPr lang="ru-RU" sz="1600" b="1" u="non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kern="1200" dirty="0" smtClean="0"/>
                        <a:t>«Организация работы педагога с одаренными учениками»</a:t>
                      </a:r>
                      <a:br>
                        <a:rPr lang="ru-RU" sz="1500" b="0" kern="1200" dirty="0" smtClean="0"/>
                      </a:br>
                      <a:endParaRPr lang="ru-RU" sz="15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8662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kern="1200" dirty="0" smtClean="0">
                          <a:solidFill>
                            <a:srgbClr val="0070C0"/>
                          </a:solidFill>
                        </a:rPr>
                        <a:t>информационно-методическое сопровождение</a:t>
                      </a:r>
                      <a:endParaRPr lang="ru-RU" sz="1600" b="1" u="non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kern="1200" dirty="0" smtClean="0"/>
                        <a:t>Создание памяток, алгоритмов и  рекомендаций в помощь педагогу по обеспечению качественной деятельности образовательно-мотивированных учащихся</a:t>
                      </a:r>
                      <a:endParaRPr lang="ru-RU" sz="15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8662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kern="1200" dirty="0" smtClean="0">
                          <a:solidFill>
                            <a:srgbClr val="0070C0"/>
                          </a:solidFill>
                        </a:rPr>
                        <a:t>заседания мо</a:t>
                      </a:r>
                      <a:r>
                        <a:rPr lang="ru-RU" sz="1600" b="1" u="none" kern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600" b="1" u="none" kern="1200" dirty="0" err="1" smtClean="0">
                          <a:solidFill>
                            <a:srgbClr val="0070C0"/>
                          </a:solidFill>
                        </a:rPr>
                        <a:t>учетелей-предметников</a:t>
                      </a:r>
                      <a:r>
                        <a:rPr lang="ru-RU" sz="1600" b="1" u="none" kern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ru-RU" sz="1600" b="1" u="non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kern="1200" dirty="0" smtClean="0"/>
                        <a:t>На заседаниях  методических объединений   после каждой олимпиады педагогами проводится анализ результатов школьных и районных олимпиад, совместный разбор заданий олимпиад и типичных ошибок учащихся</a:t>
                      </a:r>
                      <a:endParaRPr lang="ru-RU" sz="15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2038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kern="1200" dirty="0" smtClean="0">
                          <a:solidFill>
                            <a:srgbClr val="0070C0"/>
                          </a:solidFill>
                        </a:rPr>
                        <a:t>методические консультации </a:t>
                      </a:r>
                      <a:endParaRPr lang="ru-RU" sz="1600" b="1" u="non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kern="1200" dirty="0" smtClean="0"/>
                        <a:t>проводятся с учителями-предметниками по вопросам создания условий для обучения и воспитания интеллектуально одаренных учащихся</a:t>
                      </a:r>
                      <a:endParaRPr lang="ru-RU" sz="15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0580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kern="1200" dirty="0" smtClean="0">
                          <a:solidFill>
                            <a:srgbClr val="0070C0"/>
                          </a:solidFill>
                        </a:rPr>
                        <a:t>самоанализ работы учителей </a:t>
                      </a:r>
                      <a:endParaRPr lang="ru-RU" sz="1600" b="1" u="non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  <a:spcBef>
                          <a:spcPts val="2400"/>
                        </a:spcBef>
                      </a:pPr>
                      <a:r>
                        <a:rPr lang="ru-RU" sz="1500" b="0" dirty="0" smtClean="0"/>
                        <a:t>отчет учителя по подготовке учащихся к олимпиадам,</a:t>
                      </a:r>
                      <a:r>
                        <a:rPr lang="ru-RU" sz="1500" b="0" baseline="0" dirty="0" smtClean="0"/>
                        <a:t> </a:t>
                      </a:r>
                      <a:r>
                        <a:rPr lang="ru-RU" sz="1500" b="0" dirty="0" smtClean="0"/>
                        <a:t>отчет руководителя МО по подготовке учащихся к олимпиадам.</a:t>
                      </a:r>
                      <a:endParaRPr lang="be-BY" sz="1500" b="0" dirty="0" smtClean="0"/>
                    </a:p>
                    <a:p>
                      <a:endParaRPr lang="ru-RU" sz="15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8662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kern="1200" dirty="0" smtClean="0">
                          <a:solidFill>
                            <a:srgbClr val="0070C0"/>
                          </a:solidFill>
                        </a:rPr>
                        <a:t>Обобщение</a:t>
                      </a:r>
                      <a:r>
                        <a:rPr lang="ru-RU" sz="1600" b="1" u="none" kern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600" b="1" u="none" kern="1200" dirty="0" smtClean="0">
                          <a:solidFill>
                            <a:srgbClr val="0070C0"/>
                          </a:solidFill>
                        </a:rPr>
                        <a:t>эффективного педагогического опыта </a:t>
                      </a:r>
                      <a:endParaRPr lang="ru-RU" sz="1600" b="1" u="non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kern="1200" dirty="0" smtClean="0"/>
                        <a:t>распространение опыта учителей-предметников школы, добившихся значительных результатов в работе с одаренными учащимися(лучшая методическая разработка урока и т.д.)</a:t>
                      </a:r>
                      <a:endParaRPr lang="ru-RU" sz="15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285984" y="214290"/>
            <a:ext cx="4786314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 ДОЛЖЕН БЫТЬ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714348" y="1000108"/>
            <a:ext cx="8072494" cy="406265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талантливым, способным к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экспериментальной и творческой деятельности;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профессионально грамотным;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интеллигентным, нравственным и эрудированным;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владеть современными педагогическими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технологиями;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быть целеустремленным, настойчивым,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эмоционально стабильным;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умелым организатором образовательного процесса,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психологом.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EXULD1xWkAEO0h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4282" y="4786322"/>
            <a:ext cx="2286016" cy="1849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14612" y="214290"/>
            <a:ext cx="4215769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УЧИТЕЛЬ ДОЛЖЕН УМЕТЬ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928662" y="857232"/>
            <a:ext cx="7929618" cy="51706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«обогащать учебные программы», т.е. обновлять и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расширять содержание образования;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работать дифференцированно, осуществлять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индивидуальный поход и консультировать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учащихся;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стимулировать познавательные способности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учащихся;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принимать взвешенные психолого-педагогические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решения;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анализировать свою образовательную деятельность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всего класса;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отбирать и готовить  материал для коллективных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творческих дел.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Рисунок 5" descr="учитель-300x3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5429272"/>
            <a:ext cx="1428728" cy="1428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School_Gray_background_Boys_Hat_Smile_Hands_572927_3920x280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flipH="1">
            <a:off x="0" y="0"/>
            <a:ext cx="7858148" cy="6857999"/>
          </a:xfrm>
          <a:prstGeom prst="rect">
            <a:avLst/>
          </a:prstGeom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857884" y="571480"/>
            <a:ext cx="37862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School_Gray_background_Boys_Hat_Smile_Hands_572927_3920x2800.jpg"/>
          <p:cNvPicPr>
            <a:picLocks noChangeAspect="1"/>
          </p:cNvPicPr>
          <p:nvPr/>
        </p:nvPicPr>
        <p:blipFill>
          <a:blip r:embed="rId4" cstate="email"/>
          <a:srcRect t="-2221"/>
          <a:stretch>
            <a:fillRect/>
          </a:stretch>
        </p:blipFill>
        <p:spPr>
          <a:xfrm flipH="1">
            <a:off x="5991204" y="-357215"/>
            <a:ext cx="3367142" cy="7572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071934" y="571480"/>
            <a:ext cx="526496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Давно замечено, что таланты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являются всюду и всегда, где </a:t>
            </a: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когда существуют условия, </a:t>
            </a: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благоприятные для их </a:t>
            </a: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развития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Г.В. Плеханов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4282" y="500042"/>
            <a:ext cx="857256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условий для системной  деятельности педагогического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коллектива по развитию интеллектуальных и творческих способностей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учащихся, развитию одаренности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задачи: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создание психолого-педагогических условий для развития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профессионального мастерства педагогов (работа МО, творческих групп,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самообразование, обобщения опыта, повышение квалификации);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реализация принципа личностно-ориентированного подхода в обучении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воспитании учащихся с повышенным уровнем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обучаемости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активизация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их интеллектуальных качеств в целях гармонического развития человека как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субъекта творческой деятельности;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создание оптимальных условий для выявления поддержки и развития одаренных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детей;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изучение факторов целенаправленного психолого-педагогического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c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одействия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процессам развития личности, эффективной реализации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способностей к неограниченному развитию индивидуальности каждого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субъекта педагогического процесса;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совершенствование системы подготовки учителей, обучение через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методические семинары, практикумы и курсы повышения квалификации,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педсоветы, самообразование.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85918" y="428604"/>
            <a:ext cx="64107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Организация работы</a:t>
            </a:r>
            <a:endParaRPr lang="fr-FR" sz="40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428736"/>
            <a:ext cx="83582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«Об организации работы  с одаренными детьми»</a:t>
            </a:r>
          </a:p>
          <a:p>
            <a:endParaRPr lang="ru-RU" sz="3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коррекция банка данных одарённых детей  учреждения образования</a:t>
            </a: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план  мероприятий </a:t>
            </a: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организации работы с одаренными детьми на текущий учебный год 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57224" y="357166"/>
            <a:ext cx="79295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ЭТАПЫ РАБОТЫ  С  ОДАРЕННЫМИ  И ВЫСОКОМОТИВИРОВАННЫМИ  ДЕТЬМИ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428736"/>
            <a:ext cx="502413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1 ЭТАП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ДИАГНОСТИЧЕСКИЙ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071678"/>
            <a:ext cx="642940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2 ЭТАП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РАЗВИТИЕ ПОЗНАВАТЕЛЬНОЙ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ДЕЯТЕЛЬНОСТИ УЧАЩИХСЯ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214686"/>
            <a:ext cx="750099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3 ЭТАП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РАЗРАБОТКА ЛИЧНОСТНО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ОРИЕНТИРОВАННОГО ПОДХОДА К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ОБУЧЕНИЮ ОДАРЕННЫХ УЧАЩИХСЯ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714884"/>
            <a:ext cx="7715304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4 ЭТАП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ПОМОЩЬ В РЕАЛИЗАЦИИ И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САМОРЕАЛИЗАЦИИ ТВОРЧЕСКОГО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ПОТЕНЦИАЛА УЧЕНИКОВ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12470" y="0"/>
            <a:ext cx="863153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Модель факторов развития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профессиональной компетентности педагога</a:t>
            </a:r>
            <a:endParaRPr kumimoji="0" lang="ru-RU" sz="3200" b="1" i="0" u="sng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571472" y="1214422"/>
            <a:ext cx="8329643" cy="5343525"/>
            <a:chOff x="1050" y="2776"/>
            <a:chExt cx="10592" cy="10366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2322" y="2776"/>
              <a:ext cx="8653" cy="50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ГОТОВНОСТЬ УЧИТЕЛЯ  К  РАБОТЕ С ОДАРЕННЫМИ УЧЕНИКАМИ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2593" y="3282"/>
              <a:ext cx="7461" cy="960"/>
              <a:chOff x="2515" y="6992"/>
              <a:chExt cx="7461" cy="960"/>
            </a:xfrm>
          </p:grpSpPr>
          <p:cxnSp>
            <p:nvCxnSpPr>
              <p:cNvPr id="2053" name="AutoShape 5"/>
              <p:cNvCxnSpPr>
                <a:cxnSpLocks noChangeShapeType="1"/>
              </p:cNvCxnSpPr>
              <p:nvPr/>
            </p:nvCxnSpPr>
            <p:spPr bwMode="auto">
              <a:xfrm>
                <a:off x="6318" y="6992"/>
                <a:ext cx="0" cy="36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54" name="AutoShape 6"/>
              <p:cNvCxnSpPr>
                <a:cxnSpLocks noChangeShapeType="1"/>
              </p:cNvCxnSpPr>
              <p:nvPr/>
            </p:nvCxnSpPr>
            <p:spPr bwMode="auto">
              <a:xfrm>
                <a:off x="2516" y="7356"/>
                <a:ext cx="746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55" name="AutoShape 7"/>
              <p:cNvCxnSpPr>
                <a:cxnSpLocks noChangeShapeType="1"/>
              </p:cNvCxnSpPr>
              <p:nvPr/>
            </p:nvCxnSpPr>
            <p:spPr bwMode="auto">
              <a:xfrm>
                <a:off x="2515" y="7356"/>
                <a:ext cx="1" cy="59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56" name="AutoShape 8"/>
              <p:cNvCxnSpPr>
                <a:cxnSpLocks noChangeShapeType="1"/>
              </p:cNvCxnSpPr>
              <p:nvPr/>
            </p:nvCxnSpPr>
            <p:spPr bwMode="auto">
              <a:xfrm>
                <a:off x="6318" y="7356"/>
                <a:ext cx="0" cy="3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57" name="AutoShape 9"/>
              <p:cNvCxnSpPr>
                <a:cxnSpLocks noChangeShapeType="1"/>
              </p:cNvCxnSpPr>
              <p:nvPr/>
            </p:nvCxnSpPr>
            <p:spPr bwMode="auto">
              <a:xfrm>
                <a:off x="9976" y="7356"/>
                <a:ext cx="0" cy="59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2058" name="Group 10"/>
            <p:cNvGrpSpPr>
              <a:grpSpLocks/>
            </p:cNvGrpSpPr>
            <p:nvPr/>
          </p:nvGrpSpPr>
          <p:grpSpPr bwMode="auto">
            <a:xfrm>
              <a:off x="1050" y="3996"/>
              <a:ext cx="10592" cy="9146"/>
              <a:chOff x="947" y="7706"/>
              <a:chExt cx="10592" cy="9146"/>
            </a:xfrm>
          </p:grpSpPr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947" y="9444"/>
                <a:ext cx="3165" cy="740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история подходов к пониманию одаренности;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концепции одаренности;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проблемы прогнозирования одаренности;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особенности развития одаренных детей;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возрастные проявления одаренности;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методы и особенности диагностики одаренности;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формы организации обучающей деятельности одаренных школьников;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требования  к </a:t>
                </a:r>
                <a:r>
                  <a:rPr kumimoji="0" lang="ru-RU" sz="12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</a:t>
                </a: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педагогам, работающим с одаренными школьниками;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условия взаимодействия с семьей одаренных учеников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586" y="9341"/>
                <a:ext cx="3165" cy="740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457200" marR="0" lvl="1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использование приемов и методов развития способностей ученика;</a:t>
                </a:r>
              </a:p>
              <a:p>
                <a:pPr marL="457200" marR="0" lvl="1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принятие роли </a:t>
                </a:r>
                <a:r>
                  <a:rPr kumimoji="0" lang="ru-RU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тьютора</a:t>
                </a: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при работе с одаренными учениками;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умение создавать учебные планы, которые будут соответствовать потенциалу одаренного ученика;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подготовка творческих заданий;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использование вопросов открытого характера;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организация индивидуальных консультаций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умение внедрять индивидуальное обучение 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8374" y="9444"/>
                <a:ext cx="3165" cy="740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457200" marR="0" lvl="1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мотивация к работе с одаренными учениками;</a:t>
                </a:r>
              </a:p>
              <a:p>
                <a:pPr marL="457200" marR="0" lvl="1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эмпатия</a:t>
                </a: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;</a:t>
                </a:r>
              </a:p>
              <a:p>
                <a:pPr marL="457200" marR="0" lvl="1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позитивная «</a:t>
                </a:r>
                <a:r>
                  <a:rPr kumimoji="0" lang="ru-RU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Я-концепция</a:t>
                </a: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»;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активность, проявляющаяся через желание уделять больше внимания своему ученику;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склонность к самосовершенствованию;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высокий уровень интеллектуальных способностей;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креативность</a:t>
                </a: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уважение, доверие к ребенку;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Wingdings" pitchFamily="2" charset="2"/>
                  <a:buChar char="Ø"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эрудиция;</a:t>
                </a:r>
              </a:p>
            </p:txBody>
          </p:sp>
          <p:grpSp>
            <p:nvGrpSpPr>
              <p:cNvPr id="2062" name="Group 14"/>
              <p:cNvGrpSpPr>
                <a:grpSpLocks/>
              </p:cNvGrpSpPr>
              <p:nvPr/>
            </p:nvGrpSpPr>
            <p:grpSpPr bwMode="auto">
              <a:xfrm>
                <a:off x="1050" y="7706"/>
                <a:ext cx="10226" cy="1414"/>
                <a:chOff x="1050" y="7706"/>
                <a:chExt cx="10226" cy="1414"/>
              </a:xfrm>
            </p:grpSpPr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1050" y="7952"/>
                  <a:ext cx="3062" cy="1168"/>
                </a:xfrm>
                <a:prstGeom prst="rect">
                  <a:avLst/>
                </a:prstGeom>
                <a:solidFill>
                  <a:srgbClr val="33C4D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Теоретический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компонент</a:t>
                  </a:r>
                  <a:endParaRPr kumimoji="0" lang="ru-RU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4793" y="7706"/>
                  <a:ext cx="3062" cy="1168"/>
                </a:xfrm>
                <a:prstGeom prst="rect">
                  <a:avLst/>
                </a:prstGeom>
                <a:solidFill>
                  <a:srgbClr val="33C4D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Практический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компонент</a:t>
                  </a:r>
                  <a:endParaRPr kumimoji="0" lang="ru-RU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8214" y="7872"/>
                  <a:ext cx="3062" cy="1168"/>
                </a:xfrm>
                <a:prstGeom prst="rect">
                  <a:avLst/>
                </a:prstGeom>
                <a:solidFill>
                  <a:srgbClr val="33C4D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Личностный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компонент</a:t>
                  </a:r>
                  <a:endParaRPr kumimoji="0" lang="ru-RU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357158" y="52705"/>
            <a:ext cx="8786842" cy="7888605"/>
            <a:chOff x="324" y="705"/>
            <a:chExt cx="11288" cy="12423"/>
          </a:xfrm>
        </p:grpSpPr>
        <p:grpSp>
          <p:nvGrpSpPr>
            <p:cNvPr id="1026" name="Group 2"/>
            <p:cNvGrpSpPr>
              <a:grpSpLocks/>
            </p:cNvGrpSpPr>
            <p:nvPr/>
          </p:nvGrpSpPr>
          <p:grpSpPr bwMode="auto">
            <a:xfrm>
              <a:off x="324" y="705"/>
              <a:ext cx="11288" cy="12423"/>
              <a:chOff x="284" y="2755"/>
              <a:chExt cx="11288" cy="12423"/>
            </a:xfrm>
          </p:grpSpPr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3312" y="2755"/>
                <a:ext cx="6007" cy="46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4F81BD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</a:rPr>
                  <a:t>САМОСОВЕРШЕНСТВОВАНИЕ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28" name="AutoShape 4"/>
              <p:cNvCxnSpPr>
                <a:cxnSpLocks noChangeShapeType="1"/>
              </p:cNvCxnSpPr>
              <p:nvPr/>
            </p:nvCxnSpPr>
            <p:spPr bwMode="auto">
              <a:xfrm>
                <a:off x="5981" y="2997"/>
                <a:ext cx="0" cy="49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1570" y="3490"/>
                <a:ext cx="8926" cy="765"/>
              </a:xfrm>
              <a:prstGeom prst="rect">
                <a:avLst/>
              </a:prstGeom>
              <a:solidFill>
                <a:srgbClr val="CCFFCC"/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Цель: осознание необходимости повышения собственной профессиональной компетентности, повышение качества и эффективности деятельности педагога.</a:t>
                </a: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30" name="AutoShape 6"/>
              <p:cNvCxnSpPr>
                <a:cxnSpLocks noChangeShapeType="1"/>
              </p:cNvCxnSpPr>
              <p:nvPr/>
            </p:nvCxnSpPr>
            <p:spPr bwMode="auto">
              <a:xfrm rot="16200000" flipH="1">
                <a:off x="5857" y="4426"/>
                <a:ext cx="423" cy="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835" y="4667"/>
                <a:ext cx="10144" cy="1490"/>
              </a:xfrm>
              <a:prstGeom prst="rect">
                <a:avLst/>
              </a:prstGeom>
              <a:solidFill>
                <a:srgbClr val="CCFFCC"/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Задачи: 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- мотивация педагога на повышение качества и эффективности деятельности;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- погружение педагога в единое образовательное пространство;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- стимулирование педагога к самоанализу, саморазвитию и самореализации.</a:t>
                </a: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32" name="AutoShape 8"/>
              <p:cNvCxnSpPr>
                <a:cxnSpLocks noChangeShapeType="1"/>
              </p:cNvCxnSpPr>
              <p:nvPr/>
            </p:nvCxnSpPr>
            <p:spPr bwMode="auto">
              <a:xfrm>
                <a:off x="6066" y="6130"/>
                <a:ext cx="0" cy="44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506" y="6580"/>
                <a:ext cx="3047" cy="450"/>
              </a:xfrm>
              <a:prstGeom prst="rect">
                <a:avLst/>
              </a:prstGeom>
              <a:solidFill>
                <a:srgbClr val="A8B9EA"/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ПУТИ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34" name="AutoShape 10"/>
              <p:cNvCxnSpPr>
                <a:cxnSpLocks noChangeShapeType="1"/>
              </p:cNvCxnSpPr>
              <p:nvPr/>
            </p:nvCxnSpPr>
            <p:spPr bwMode="auto">
              <a:xfrm>
                <a:off x="5974" y="7142"/>
                <a:ext cx="118" cy="51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35" name="AutoShape 11"/>
              <p:cNvCxnSpPr>
                <a:cxnSpLocks noChangeShapeType="1"/>
              </p:cNvCxnSpPr>
              <p:nvPr/>
            </p:nvCxnSpPr>
            <p:spPr bwMode="auto">
              <a:xfrm flipH="1">
                <a:off x="1110" y="7142"/>
                <a:ext cx="4942" cy="22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36" name="AutoShape 12"/>
              <p:cNvCxnSpPr>
                <a:cxnSpLocks noChangeShapeType="1"/>
              </p:cNvCxnSpPr>
              <p:nvPr/>
            </p:nvCxnSpPr>
            <p:spPr bwMode="auto">
              <a:xfrm flipH="1">
                <a:off x="3955" y="7142"/>
                <a:ext cx="2101" cy="42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284" y="7480"/>
                <a:ext cx="2400" cy="140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Работа в методических объединениях и творческих группах</a:t>
                </a: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2945" y="7592"/>
                <a:ext cx="2387" cy="88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Исследовательская деятельность</a:t>
                </a: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39" name="AutoShape 15"/>
              <p:cNvCxnSpPr>
                <a:cxnSpLocks noChangeShapeType="1"/>
              </p:cNvCxnSpPr>
              <p:nvPr/>
            </p:nvCxnSpPr>
            <p:spPr bwMode="auto">
              <a:xfrm>
                <a:off x="2670" y="8155"/>
                <a:ext cx="24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423" y="7592"/>
                <a:ext cx="1842" cy="146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Инновационная деятельность, освоение новых педагогических технологий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41" name="AutoShape 17"/>
              <p:cNvCxnSpPr>
                <a:cxnSpLocks noChangeShapeType="1"/>
              </p:cNvCxnSpPr>
              <p:nvPr/>
            </p:nvCxnSpPr>
            <p:spPr bwMode="auto">
              <a:xfrm>
                <a:off x="5331" y="8155"/>
                <a:ext cx="91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42" name="AutoShape 18"/>
              <p:cNvCxnSpPr>
                <a:cxnSpLocks noChangeShapeType="1"/>
              </p:cNvCxnSpPr>
              <p:nvPr/>
            </p:nvCxnSpPr>
            <p:spPr bwMode="auto">
              <a:xfrm>
                <a:off x="6066" y="7142"/>
                <a:ext cx="2465" cy="42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7442" y="7592"/>
                <a:ext cx="1789" cy="115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Различные формы педагогической поддержки</a:t>
                </a: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44" name="AutoShape 20"/>
              <p:cNvCxnSpPr>
                <a:cxnSpLocks noChangeShapeType="1"/>
              </p:cNvCxnSpPr>
              <p:nvPr/>
            </p:nvCxnSpPr>
            <p:spPr bwMode="auto">
              <a:xfrm>
                <a:off x="7350" y="8155"/>
                <a:ext cx="16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45" name="AutoShape 21"/>
              <p:cNvCxnSpPr>
                <a:cxnSpLocks noChangeShapeType="1"/>
              </p:cNvCxnSpPr>
              <p:nvPr/>
            </p:nvCxnSpPr>
            <p:spPr bwMode="auto">
              <a:xfrm>
                <a:off x="6066" y="7142"/>
                <a:ext cx="3917" cy="1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9369" y="7480"/>
                <a:ext cx="1933" cy="146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Активное участие в педагогических конкурсах и фестивалях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47" name="AutoShape 23"/>
              <p:cNvCxnSpPr>
                <a:cxnSpLocks noChangeShapeType="1"/>
              </p:cNvCxnSpPr>
              <p:nvPr/>
            </p:nvCxnSpPr>
            <p:spPr bwMode="auto">
              <a:xfrm>
                <a:off x="9094" y="8155"/>
                <a:ext cx="288" cy="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48" name="AutoShape 24"/>
              <p:cNvCxnSpPr>
                <a:cxnSpLocks noChangeShapeType="1"/>
              </p:cNvCxnSpPr>
              <p:nvPr/>
            </p:nvCxnSpPr>
            <p:spPr bwMode="auto">
              <a:xfrm rot="5400000">
                <a:off x="6094" y="9322"/>
                <a:ext cx="311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1844" y="9393"/>
                <a:ext cx="8510" cy="50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ТРАНСЛЯЦИЯ СОБСТВЕННОГО ПЕДАГОГИЧЕСКОГО ОПЫТА</a:t>
                </a:r>
                <a:endPara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50" name="AutoShape 26"/>
              <p:cNvCxnSpPr>
                <a:cxnSpLocks noChangeShapeType="1"/>
              </p:cNvCxnSpPr>
              <p:nvPr/>
            </p:nvCxnSpPr>
            <p:spPr bwMode="auto">
              <a:xfrm>
                <a:off x="1661" y="8943"/>
                <a:ext cx="1051" cy="41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51" name="AutoShape 27"/>
              <p:cNvCxnSpPr>
                <a:cxnSpLocks noChangeShapeType="1"/>
              </p:cNvCxnSpPr>
              <p:nvPr/>
            </p:nvCxnSpPr>
            <p:spPr bwMode="auto">
              <a:xfrm rot="16200000" flipH="1">
                <a:off x="3643" y="8743"/>
                <a:ext cx="900" cy="45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52" name="AutoShape 28"/>
              <p:cNvCxnSpPr>
                <a:cxnSpLocks noChangeShapeType="1"/>
              </p:cNvCxnSpPr>
              <p:nvPr/>
            </p:nvCxnSpPr>
            <p:spPr bwMode="auto">
              <a:xfrm rot="5400000">
                <a:off x="8022" y="8922"/>
                <a:ext cx="468" cy="34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53" name="AutoShape 29"/>
              <p:cNvCxnSpPr>
                <a:cxnSpLocks noChangeShapeType="1"/>
              </p:cNvCxnSpPr>
              <p:nvPr/>
            </p:nvCxnSpPr>
            <p:spPr bwMode="auto">
              <a:xfrm rot="10800000" flipV="1">
                <a:off x="9645" y="9085"/>
                <a:ext cx="582" cy="2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54" name="AutoShape 30"/>
              <p:cNvCxnSpPr>
                <a:cxnSpLocks noChangeShapeType="1"/>
              </p:cNvCxnSpPr>
              <p:nvPr/>
            </p:nvCxnSpPr>
            <p:spPr bwMode="auto">
              <a:xfrm rot="5400000">
                <a:off x="6080" y="10011"/>
                <a:ext cx="338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2028" y="10210"/>
                <a:ext cx="8076" cy="45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АНАЛИЗ СОБСТВЕННОГО ПЕДАГОГИЧЕСКОГО ОПЫТА, САМОКОРРЕКТИРОВКА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56" name="AutoShape 32"/>
              <p:cNvCxnSpPr>
                <a:cxnSpLocks noChangeShapeType="1"/>
              </p:cNvCxnSpPr>
              <p:nvPr/>
            </p:nvCxnSpPr>
            <p:spPr bwMode="auto">
              <a:xfrm rot="5400000">
                <a:off x="6172" y="10799"/>
                <a:ext cx="338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3404" y="10968"/>
                <a:ext cx="5695" cy="49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САМОРАЗВИТИЕ ПЕДАГОГА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58" name="AutoShape 34"/>
              <p:cNvCxnSpPr>
                <a:cxnSpLocks noChangeShapeType="1"/>
              </p:cNvCxnSpPr>
              <p:nvPr/>
            </p:nvCxnSpPr>
            <p:spPr bwMode="auto">
              <a:xfrm rot="5400000">
                <a:off x="6173" y="11585"/>
                <a:ext cx="337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59" name="Rectangle 35"/>
              <p:cNvSpPr>
                <a:spLocks noChangeArrowheads="1"/>
              </p:cNvSpPr>
              <p:nvPr/>
            </p:nvSpPr>
            <p:spPr bwMode="auto">
              <a:xfrm>
                <a:off x="3496" y="11755"/>
                <a:ext cx="5254" cy="51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ЭФФЕКТИВНАЯ ПЕДАГОГИЧЕСКАЯ ДЕЯТЕЛЬНОСТЬ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60" name="AutoShape 36"/>
              <p:cNvCxnSpPr>
                <a:cxnSpLocks noChangeShapeType="1"/>
              </p:cNvCxnSpPr>
              <p:nvPr/>
            </p:nvCxnSpPr>
            <p:spPr bwMode="auto">
              <a:xfrm rot="5400000">
                <a:off x="6208" y="12338"/>
                <a:ext cx="268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61" name="Rectangle 37"/>
              <p:cNvSpPr>
                <a:spLocks noChangeArrowheads="1"/>
              </p:cNvSpPr>
              <p:nvPr/>
            </p:nvSpPr>
            <p:spPr bwMode="auto">
              <a:xfrm>
                <a:off x="2303" y="12543"/>
                <a:ext cx="8485" cy="45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solidFill>
                  <a:srgbClr val="4F81BD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ПЛАНИРОВАНИЕ САМОРАЗВИТИЯ (ЦЕЛИ, ЗАДАЧИ, ПУТИ РЕШЕНИЯ)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64" name="AutoShape 40"/>
              <p:cNvCxnSpPr>
                <a:cxnSpLocks noChangeShapeType="1"/>
              </p:cNvCxnSpPr>
              <p:nvPr/>
            </p:nvCxnSpPr>
            <p:spPr bwMode="auto">
              <a:xfrm flipV="1">
                <a:off x="11572" y="2802"/>
                <a:ext cx="0" cy="1237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cxnSp>
          <p:nvCxnSpPr>
            <p:cNvPr id="1066" name="AutoShape 42"/>
            <p:cNvCxnSpPr>
              <a:cxnSpLocks noChangeShapeType="1"/>
            </p:cNvCxnSpPr>
            <p:nvPr/>
          </p:nvCxnSpPr>
          <p:spPr bwMode="auto">
            <a:xfrm>
              <a:off x="324" y="13128"/>
              <a:ext cx="183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7" name="AutoShape 43"/>
            <p:cNvCxnSpPr>
              <a:cxnSpLocks noChangeShapeType="1"/>
            </p:cNvCxnSpPr>
            <p:nvPr/>
          </p:nvCxnSpPr>
          <p:spPr bwMode="auto">
            <a:xfrm>
              <a:off x="10640" y="13128"/>
              <a:ext cx="97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1538" y="1857364"/>
            <a:ext cx="72866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84363" indent="-1801813" algn="just">
              <a:tabLst>
                <a:tab pos="1787525" algn="l"/>
                <a:tab pos="2063750" algn="l"/>
              </a:tabLst>
              <a:defRPr/>
            </a:pPr>
            <a:r>
              <a:rPr lang="ru-RU" b="1" dirty="0" smtClean="0">
                <a:solidFill>
                  <a:srgbClr val="C00000"/>
                </a:solidFill>
                <a:latin typeface="Verdana" pitchFamily="34" charset="0"/>
              </a:rPr>
              <a:t>октябрь</a:t>
            </a:r>
            <a:r>
              <a:rPr lang="ru-RU" b="1" dirty="0" smtClean="0">
                <a:latin typeface="Verdana" pitchFamily="34" charset="0"/>
              </a:rPr>
              <a:t> - «Об итогах школьного этапа республиканских олимпиад»</a:t>
            </a:r>
          </a:p>
          <a:p>
            <a:pPr marL="1884363" indent="-1801813" algn="just">
              <a:defRPr/>
            </a:pPr>
            <a:endParaRPr lang="be-BY" b="1" dirty="0" smtClean="0">
              <a:latin typeface="Verdana" pitchFamily="34" charset="0"/>
            </a:endParaRPr>
          </a:p>
          <a:p>
            <a:pPr marL="1884363" indent="-1801813" algn="just">
              <a:defRPr/>
            </a:pPr>
            <a:r>
              <a:rPr lang="ru-RU" b="1" dirty="0" smtClean="0">
                <a:solidFill>
                  <a:srgbClr val="C00000"/>
                </a:solidFill>
                <a:latin typeface="Verdana" pitchFamily="34" charset="0"/>
              </a:rPr>
              <a:t>декабрь</a:t>
            </a:r>
            <a:r>
              <a:rPr lang="ru-RU" b="1" dirty="0" smtClean="0">
                <a:latin typeface="Verdana" pitchFamily="34" charset="0"/>
              </a:rPr>
              <a:t> – «Об итогах районного этапа республиканских олимпиад»</a:t>
            </a:r>
          </a:p>
          <a:p>
            <a:pPr marL="1884363" indent="-1801813" algn="just">
              <a:defRPr/>
            </a:pPr>
            <a:endParaRPr lang="be-BY" b="1" dirty="0" smtClean="0">
              <a:latin typeface="Verdana" pitchFamily="34" charset="0"/>
            </a:endParaRPr>
          </a:p>
          <a:p>
            <a:pPr marL="1884363" indent="-1801813" algn="just">
              <a:defRPr/>
            </a:pPr>
            <a:r>
              <a:rPr lang="be-BY" b="1" dirty="0" smtClean="0">
                <a:solidFill>
                  <a:srgbClr val="C00000"/>
                </a:solidFill>
                <a:latin typeface="Verdana" pitchFamily="34" charset="0"/>
              </a:rPr>
              <a:t>июнь</a:t>
            </a:r>
            <a:r>
              <a:rPr lang="be-BY" b="1" dirty="0" smtClean="0">
                <a:latin typeface="Verdana" pitchFamily="34" charset="0"/>
              </a:rPr>
              <a:t> - </a:t>
            </a:r>
            <a:r>
              <a:rPr lang="ru-RU" b="1" dirty="0" smtClean="0">
                <a:latin typeface="Verdana" pitchFamily="34" charset="0"/>
              </a:rPr>
              <a:t>«Об итогах работы по созданию условий для обучения и воспитания интеллектуально одаренных учащихся в учебном году»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857232"/>
            <a:ext cx="8143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  <a:t>АНАЛИЗ   ИТОГОВ   ОЛИМПИАДНОГО ДВИЖЕНИЯ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86116" y="2571744"/>
            <a:ext cx="2500330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СИСТЕМА РАБОТЫ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 ОДАРЁННЫМИ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УЧАЩИМИСЯ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214290"/>
            <a:ext cx="271462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научно-методическую </a:t>
            </a:r>
          </a:p>
          <a:p>
            <a:pPr algn="ctr"/>
            <a:r>
              <a:rPr lang="ru-RU" b="1" dirty="0" smtClean="0"/>
              <a:t>деятельность педагога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43636" y="785794"/>
            <a:ext cx="271462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профильное обучение 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1428736"/>
            <a:ext cx="2714628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система дополнительного образования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43636" y="5500702"/>
            <a:ext cx="271462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творческие конкурсы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500702"/>
            <a:ext cx="271462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олимпиадное движение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1643050"/>
            <a:ext cx="2714628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работы интеллектуального клуба </a:t>
            </a:r>
            <a:r>
              <a:rPr lang="en-US" b="1" dirty="0" smtClean="0"/>
              <a:t>G</a:t>
            </a:r>
            <a:r>
              <a:rPr lang="ru-RU" b="1" dirty="0" smtClean="0"/>
              <a:t>.</a:t>
            </a:r>
            <a:r>
              <a:rPr lang="en-US" b="1" dirty="0" smtClean="0"/>
              <a:t>A</a:t>
            </a:r>
            <a:r>
              <a:rPr lang="ru-RU" b="1" dirty="0" smtClean="0"/>
              <a:t>.</a:t>
            </a:r>
            <a:r>
              <a:rPr lang="en-US" b="1" dirty="0" smtClean="0"/>
              <a:t>T</a:t>
            </a:r>
            <a:r>
              <a:rPr lang="ru-RU" b="1" dirty="0" smtClean="0"/>
              <a:t>.</a:t>
            </a:r>
            <a:r>
              <a:rPr lang="en-US" b="1" dirty="0" smtClean="0"/>
              <a:t>E</a:t>
            </a:r>
            <a:r>
              <a:rPr lang="ru-RU" b="1" dirty="0" smtClean="0"/>
              <a:t>.(Р)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1000108"/>
            <a:ext cx="271462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факультативы 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4357694"/>
            <a:ext cx="271462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интеллектуальные конкурсы 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15074" y="4357694"/>
            <a:ext cx="271462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внеурочнаяя</a:t>
            </a:r>
            <a:r>
              <a:rPr lang="ru-RU" b="1" dirty="0" smtClean="0"/>
              <a:t> работа по предметам 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215074" y="3071810"/>
            <a:ext cx="271462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занятия по интересам,  предметные кружки 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3214686"/>
            <a:ext cx="271462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работы дискуссионного клуба  «Открытие»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86116" y="5715016"/>
            <a:ext cx="2714628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методическое сопровождение учителей-предметников</a:t>
            </a:r>
            <a:endParaRPr lang="ru-RU" b="1" dirty="0"/>
          </a:p>
        </p:txBody>
      </p:sp>
      <p:cxnSp>
        <p:nvCxnSpPr>
          <p:cNvPr id="20" name="Прямая соединительная линия 19"/>
          <p:cNvCxnSpPr>
            <a:stCxn id="3" idx="0"/>
          </p:cNvCxnSpPr>
          <p:nvPr/>
        </p:nvCxnSpPr>
        <p:spPr>
          <a:xfrm rot="16200000" flipV="1">
            <a:off x="3696885" y="1732347"/>
            <a:ext cx="164307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3" idx="2"/>
          </p:cNvCxnSpPr>
          <p:nvPr/>
        </p:nvCxnSpPr>
        <p:spPr>
          <a:xfrm rot="5400000">
            <a:off x="3731616" y="4910351"/>
            <a:ext cx="1573612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3" idx="0"/>
            <a:endCxn id="11" idx="3"/>
          </p:cNvCxnSpPr>
          <p:nvPr/>
        </p:nvCxnSpPr>
        <p:spPr>
          <a:xfrm rot="16200000" flipV="1">
            <a:off x="3039111" y="1074573"/>
            <a:ext cx="1386970" cy="16073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3" idx="0"/>
            <a:endCxn id="6" idx="1"/>
          </p:cNvCxnSpPr>
          <p:nvPr/>
        </p:nvCxnSpPr>
        <p:spPr>
          <a:xfrm rot="5400000" flipH="1" flipV="1">
            <a:off x="4539316" y="967425"/>
            <a:ext cx="1601284" cy="1607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3" idx="0"/>
          </p:cNvCxnSpPr>
          <p:nvPr/>
        </p:nvCxnSpPr>
        <p:spPr>
          <a:xfrm rot="16200000" flipV="1">
            <a:off x="3589728" y="1625190"/>
            <a:ext cx="357190" cy="15359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3" idx="0"/>
          </p:cNvCxnSpPr>
          <p:nvPr/>
        </p:nvCxnSpPr>
        <p:spPr>
          <a:xfrm rot="5400000" flipH="1" flipV="1">
            <a:off x="4982768" y="1553753"/>
            <a:ext cx="571504" cy="14644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3" idx="2"/>
            <a:endCxn id="12" idx="3"/>
          </p:cNvCxnSpPr>
          <p:nvPr/>
        </p:nvCxnSpPr>
        <p:spPr>
          <a:xfrm rot="5400000">
            <a:off x="3498587" y="3643166"/>
            <a:ext cx="539456" cy="1535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3" idx="2"/>
          </p:cNvCxnSpPr>
          <p:nvPr/>
        </p:nvCxnSpPr>
        <p:spPr>
          <a:xfrm rot="16200000" flipH="1">
            <a:off x="5124656" y="3553028"/>
            <a:ext cx="430604" cy="1607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3" idx="2"/>
            <a:endCxn id="9" idx="3"/>
          </p:cNvCxnSpPr>
          <p:nvPr/>
        </p:nvCxnSpPr>
        <p:spPr>
          <a:xfrm rot="5400000">
            <a:off x="3032052" y="4181139"/>
            <a:ext cx="1543964" cy="1464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3" idx="2"/>
            <a:endCxn id="8" idx="1"/>
          </p:cNvCxnSpPr>
          <p:nvPr/>
        </p:nvCxnSpPr>
        <p:spPr>
          <a:xfrm rot="16200000" flipH="1">
            <a:off x="4567976" y="4109708"/>
            <a:ext cx="1543964" cy="1607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3" idx="1"/>
          </p:cNvCxnSpPr>
          <p:nvPr/>
        </p:nvCxnSpPr>
        <p:spPr>
          <a:xfrm rot="10800000" flipV="1">
            <a:off x="2928926" y="3356574"/>
            <a:ext cx="357190" cy="72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3" idx="3"/>
            <a:endCxn id="14" idx="1"/>
          </p:cNvCxnSpPr>
          <p:nvPr/>
        </p:nvCxnSpPr>
        <p:spPr>
          <a:xfrm>
            <a:off x="5786446" y="3356574"/>
            <a:ext cx="428628" cy="38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</TotalTime>
  <Words>793</Words>
  <Application>Microsoft Office PowerPoint</Application>
  <PresentationFormat>Экран (4:3)</PresentationFormat>
  <Paragraphs>162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Управление, контроль и методическое сопровождение деятельности педагогов по подготовке учащихся к интеллектуальным конкурсам, олимпиадам</dc:title>
  <dc:creator>www.powerpointstyles.com</dc:creator>
  <dc:description/>
  <cp:lastModifiedBy>ОСиСО</cp:lastModifiedBy>
  <cp:revision>100</cp:revision>
  <dcterms:created xsi:type="dcterms:W3CDTF">2009-03-23T15:23:24Z</dcterms:created>
  <dcterms:modified xsi:type="dcterms:W3CDTF">2021-11-02T08:51:54Z</dcterms:modified>
</cp:coreProperties>
</file>